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84" r:id="rId4"/>
    <p:sldId id="285" r:id="rId5"/>
    <p:sldId id="286" r:id="rId6"/>
    <p:sldId id="287" r:id="rId7"/>
    <p:sldId id="281" r:id="rId8"/>
    <p:sldId id="288" r:id="rId9"/>
    <p:sldId id="282" r:id="rId10"/>
    <p:sldId id="283" r:id="rId11"/>
    <p:sldId id="289" r:id="rId12"/>
    <p:sldId id="28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66FF"/>
    <a:srgbClr val="00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 autoAdjust="0"/>
    <p:restoredTop sz="84410" autoAdjust="0"/>
  </p:normalViewPr>
  <p:slideViewPr>
    <p:cSldViewPr snapToGrid="0">
      <p:cViewPr>
        <p:scale>
          <a:sx n="75" d="100"/>
          <a:sy n="75" d="100"/>
        </p:scale>
        <p:origin x="348" y="954"/>
      </p:cViewPr>
      <p:guideLst>
        <p:guide pos="288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F028B-2054-4F68-97F8-5C86D94EAD95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8BE1-5D0F-4005-AE81-D395D83A6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0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페이지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45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97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78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0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82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6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76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51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19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3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C245-8FF6-4B52-8953-08959BC38014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11" name="직사각형 10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6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DC62-FBC3-48BC-B681-4B616537FA7F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2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91CD-609F-45B2-97FB-5D76484B1B1E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8" name="직사각형 7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20202"/>
            <a:ext cx="7886700" cy="903501"/>
          </a:xfrm>
        </p:spPr>
        <p:txBody>
          <a:bodyPr>
            <a:normAutofit/>
          </a:bodyPr>
          <a:lstStyle>
            <a:lvl1pPr>
              <a:defRPr sz="3600" b="1">
                <a:latin typeface="Centaur" panose="02030504050205020304" pitchFamily="18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6205"/>
            <a:ext cx="7886700" cy="513075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8CAB-5D01-4918-8087-2582F5083138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717360"/>
            <a:ext cx="9144000" cy="74141"/>
          </a:xfrm>
          <a:prstGeom prst="rect">
            <a:avLst/>
          </a:prstGeom>
          <a:solidFill>
            <a:srgbClr val="00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543300" y="64414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14C87D-00A3-4276-9289-388384F6C6F3}" type="slidenum">
              <a:rPr lang="ko-KR" altLang="en-US" sz="1600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229F-77BA-4835-A611-5A7A4D4CCBD5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81641-A39C-4319-BD07-26C0A87897C4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5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78C4-3F7E-4001-ACBA-88164E5B9E40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4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80B5-90A4-402A-8F6D-5DBAC978A817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95B6-B4E7-43AF-922B-5039F3E1C8EB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4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5A7E-CD28-406F-8A69-412B85227D3D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5F4E-0F10-4950-9E7D-1FF3F5A0D183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5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72DF-DF68-4BA8-A333-13EAFCC7C52A}" type="datetime1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28" Type="http://schemas.openxmlformats.org/officeDocument/2006/relationships/image" Target="../media/image9.png"/><Relationship Id="rId31" Type="http://schemas.openxmlformats.org/officeDocument/2006/relationships/image" Target="../media/image12.png"/><Relationship Id="rId4" Type="http://schemas.openxmlformats.org/officeDocument/2006/relationships/image" Target="../media/image4.png"/><Relationship Id="rId27" Type="http://schemas.openxmlformats.org/officeDocument/2006/relationships/image" Target="../media/image110.png"/><Relationship Id="rId30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9.png"/><Relationship Id="rId5" Type="http://schemas.microsoft.com/office/2007/relationships/media" Target="../media/media3.mp4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52674"/>
            <a:ext cx="7772400" cy="1786823"/>
          </a:xfrm>
        </p:spPr>
        <p:txBody>
          <a:bodyPr>
            <a:noAutofit/>
          </a:bodyPr>
          <a:lstStyle/>
          <a:p>
            <a:r>
              <a:rPr lang="en-US" altLang="ko-KR" sz="4000" b="1" dirty="0"/>
              <a:t>A Reactive Online Optimization Based Whole Body </a:t>
            </a:r>
            <a:r>
              <a:rPr lang="en-US" altLang="ko-KR" sz="4000" b="1" dirty="0" smtClean="0"/>
              <a:t>Control </a:t>
            </a:r>
            <a:r>
              <a:rPr lang="en-US" altLang="ko-KR" sz="4000" b="1" dirty="0"/>
              <a:t>for Quadruped Locomotion Over Challenging Terrain</a:t>
            </a:r>
            <a:endParaRPr lang="ko-KR" altLang="en-US" sz="4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67565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Team 2</a:t>
            </a:r>
          </a:p>
          <a:p>
            <a:r>
              <a:rPr lang="en-US" altLang="ko-KR" dirty="0" smtClean="0"/>
              <a:t>20185570 - Hong </a:t>
            </a:r>
            <a:r>
              <a:rPr lang="en-US" altLang="ko-KR" dirty="0" err="1" smtClean="0"/>
              <a:t>Seung</a:t>
            </a:r>
            <a:r>
              <a:rPr lang="en-US" altLang="ko-KR" dirty="0" smtClean="0"/>
              <a:t> woo</a:t>
            </a:r>
          </a:p>
          <a:p>
            <a:r>
              <a:rPr lang="en-US" altLang="ko-KR" dirty="0" smtClean="0"/>
              <a:t>20183633 – Choe JongHun</a:t>
            </a:r>
            <a:endParaRPr lang="ko-KR" altLang="en-US" dirty="0"/>
          </a:p>
        </p:txBody>
      </p:sp>
      <p:pic>
        <p:nvPicPr>
          <p:cNvPr id="1026" name="Picture 2" descr="Kaist_DME_e4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" y="118632"/>
            <a:ext cx="264795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14" y="852837"/>
            <a:ext cx="820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4191"/>
                </a:solidFill>
              </a:rPr>
              <a:t>[CE554] Mechanical Design of Civil Robot</a:t>
            </a:r>
            <a:endParaRPr lang="ko-KR" altLang="en-US" sz="3200" dirty="0">
              <a:solidFill>
                <a:srgbClr val="004191"/>
              </a:solidFill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143000" y="5624337"/>
            <a:ext cx="6858000" cy="46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September 19,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4</a:t>
            </a:r>
            <a:r>
              <a:rPr lang="en-US" altLang="ko-KR" sz="3000" dirty="0" smtClean="0"/>
              <a:t>. Expected Contribution</a:t>
            </a:r>
            <a:endParaRPr lang="ko-KR" altLang="en-US" sz="3000" dirty="0"/>
          </a:p>
        </p:txBody>
      </p:sp>
      <p:sp>
        <p:nvSpPr>
          <p:cNvPr id="55" name="내용 개체 틀 2"/>
          <p:cNvSpPr txBox="1">
            <a:spLocks/>
          </p:cNvSpPr>
          <p:nvPr/>
        </p:nvSpPr>
        <p:spPr>
          <a:xfrm>
            <a:off x="384810" y="1082762"/>
            <a:ext cx="7886700" cy="3171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An intuitive and simple framework based on two levels of optimization: high-level controller is responsible for </a:t>
            </a:r>
            <a:r>
              <a:rPr lang="en-US" altLang="ko-KR" sz="2000" b="1" dirty="0" smtClean="0"/>
              <a:t>reactive balance recovery</a:t>
            </a:r>
            <a:r>
              <a:rPr lang="en-US" altLang="ko-KR" sz="2000" dirty="0" smtClean="0"/>
              <a:t>, low-level controller is used to find </a:t>
            </a:r>
            <a:r>
              <a:rPr lang="en-US" altLang="ko-KR" sz="2000" b="1" dirty="0" smtClean="0"/>
              <a:t>optimal</a:t>
            </a:r>
            <a:r>
              <a:rPr lang="en-US" altLang="ko-KR" sz="2000" dirty="0"/>
              <a:t> </a:t>
            </a:r>
            <a:r>
              <a:rPr lang="en-US" altLang="ko-KR" sz="2000" b="1" dirty="0"/>
              <a:t>control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to track the </a:t>
            </a:r>
            <a:r>
              <a:rPr lang="en-US" altLang="ko-KR" sz="2000" dirty="0"/>
              <a:t>desired </a:t>
            </a:r>
            <a:r>
              <a:rPr lang="en-US" altLang="ko-KR" sz="2000" dirty="0" smtClean="0"/>
              <a:t>motion.</a:t>
            </a:r>
          </a:p>
          <a:p>
            <a:r>
              <a:rPr lang="en-US" altLang="ko-KR" sz="2000" dirty="0" smtClean="0"/>
              <a:t>We will illustrate the performance of the QP based controller, which is largely depends on the selection of the constraint and behavior objectives</a:t>
            </a:r>
          </a:p>
          <a:p>
            <a:r>
              <a:rPr lang="en-US" altLang="ko-KR" sz="2000" dirty="0" smtClean="0"/>
              <a:t>We will design appropriate quadratic cost functions that best suits for the quadruped robot working in the challenging environment.</a:t>
            </a:r>
          </a:p>
          <a:p>
            <a:r>
              <a:rPr lang="en-US" altLang="ko-KR" sz="2000" dirty="0" smtClean="0"/>
              <a:t>We will verify and show </a:t>
            </a:r>
            <a:r>
              <a:rPr lang="en-US" altLang="ko-KR" sz="2000" dirty="0"/>
              <a:t>that the proposed </a:t>
            </a:r>
            <a:r>
              <a:rPr lang="en-US" altLang="ko-KR" sz="2000" dirty="0" smtClean="0"/>
              <a:t>optimization control framework  can </a:t>
            </a:r>
            <a:r>
              <a:rPr lang="en-US" altLang="ko-KR" sz="2000" dirty="0"/>
              <a:t>robustly stabilize the </a:t>
            </a:r>
            <a:r>
              <a:rPr lang="en-US" altLang="ko-KR" sz="2000" dirty="0" smtClean="0"/>
              <a:t>quadruped robot </a:t>
            </a:r>
            <a:r>
              <a:rPr lang="en-US" altLang="ko-KR" sz="2000" dirty="0"/>
              <a:t>under </a:t>
            </a:r>
            <a:r>
              <a:rPr lang="en-US" altLang="ko-KR" sz="2000" dirty="0" smtClean="0"/>
              <a:t>large external </a:t>
            </a:r>
            <a:r>
              <a:rPr lang="en-US" altLang="ko-KR" sz="2000" smtClean="0"/>
              <a:t>disturbances.</a:t>
            </a:r>
            <a:endParaRPr lang="en-US" altLang="ko-KR" sz="2400" dirty="0" smtClean="0"/>
          </a:p>
          <a:p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16976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5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Future Work</a:t>
            </a:r>
            <a:endParaRPr lang="ko-KR" altLang="en-US" sz="3000" dirty="0"/>
          </a:p>
        </p:txBody>
      </p:sp>
      <p:sp>
        <p:nvSpPr>
          <p:cNvPr id="55" name="내용 개체 틀 2"/>
          <p:cNvSpPr txBox="1">
            <a:spLocks/>
          </p:cNvSpPr>
          <p:nvPr/>
        </p:nvSpPr>
        <p:spPr>
          <a:xfrm>
            <a:off x="628650" y="4153622"/>
            <a:ext cx="7886700" cy="216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Select appropriate Quadratic </a:t>
            </a:r>
            <a:r>
              <a:rPr lang="en-US" altLang="ko-KR" sz="2000" dirty="0" smtClean="0"/>
              <a:t>Programming, Rigid Body Dynamics </a:t>
            </a:r>
            <a:r>
              <a:rPr lang="en-US" altLang="ko-KR" sz="2000" dirty="0" smtClean="0"/>
              <a:t>solver</a:t>
            </a:r>
          </a:p>
          <a:p>
            <a:r>
              <a:rPr lang="en-US" altLang="ko-KR" sz="2000" dirty="0" err="1" smtClean="0"/>
              <a:t>Choreonoid</a:t>
            </a:r>
            <a:r>
              <a:rPr lang="en-US" altLang="ko-KR" sz="2000" dirty="0" smtClean="0"/>
              <a:t> simulator install &amp; tutorial</a:t>
            </a:r>
          </a:p>
          <a:p>
            <a:r>
              <a:rPr lang="en-US" altLang="ko-KR" sz="2000" dirty="0" smtClean="0"/>
              <a:t>Do RESEARCH!!</a:t>
            </a:r>
          </a:p>
          <a:p>
            <a:r>
              <a:rPr lang="en-US" altLang="ko-KR" sz="2000" dirty="0" smtClean="0"/>
              <a:t>Test </a:t>
            </a:r>
            <a:r>
              <a:rPr lang="en-US" altLang="ko-KR" sz="2000" dirty="0"/>
              <a:t>on full-body simulator</a:t>
            </a:r>
          </a:p>
          <a:p>
            <a:r>
              <a:rPr lang="en-US" altLang="ko-KR" sz="2000" dirty="0" smtClean="0"/>
              <a:t>(Test </a:t>
            </a:r>
            <a:r>
              <a:rPr lang="en-US" altLang="ko-KR" sz="2000" dirty="0"/>
              <a:t>on </a:t>
            </a:r>
            <a:r>
              <a:rPr lang="en-US" altLang="ko-KR" sz="2000" dirty="0" smtClean="0"/>
              <a:t>real quadrupedal robot)</a:t>
            </a:r>
            <a:endParaRPr lang="en-US" altLang="ko-KR" sz="2000" dirty="0"/>
          </a:p>
          <a:p>
            <a:endParaRPr lang="en-US" altLang="ko-KR" sz="2000" dirty="0" smtClean="0"/>
          </a:p>
        </p:txBody>
      </p:sp>
      <p:pic>
        <p:nvPicPr>
          <p:cNvPr id="2050" name="Picture 2" descr="https://lh3.googleusercontent.com/JRqr__rx3DakA1WKRSt-GHVqzZfExrHb7WARDWc7_6IdePqEC1MhsDLjxPPEN0sI5VIeLT84bTyI5QBizmMnbqemS4bqs_KVpo1VgENfJLEztyDJqVVa64iT6tPOFKcKdd5io9Z5Sf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55" y="1187285"/>
            <a:ext cx="3789195" cy="276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oreonoid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52" y="1261349"/>
            <a:ext cx="3934634" cy="269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63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nventionland.com/wp-content/uploads/2015/09/National_Thank_You_D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87" y="2929322"/>
            <a:ext cx="3173626" cy="13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9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586"/>
            <a:ext cx="7886700" cy="3732828"/>
          </a:xfrm>
        </p:spPr>
        <p:txBody>
          <a:bodyPr>
            <a:normAutofit fontScale="92500" lnSpcReduction="20000"/>
          </a:bodyPr>
          <a:lstStyle/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Research Topic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/>
              <a:t>Literature Review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Research </a:t>
            </a:r>
            <a:r>
              <a:rPr lang="en-US" altLang="ko-KR" sz="3200" dirty="0" smtClean="0"/>
              <a:t>Plan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Expected Contribution</a:t>
            </a:r>
            <a:endParaRPr lang="en-US" altLang="ko-KR" sz="3200" dirty="0" smtClean="0"/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Future Work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41944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1. Research Topic</a:t>
            </a:r>
            <a:endParaRPr lang="ko-KR" altLang="en-US" sz="3000" dirty="0"/>
          </a:p>
        </p:txBody>
      </p:sp>
      <p:cxnSp>
        <p:nvCxnSpPr>
          <p:cNvPr id="5" name="직선 화살표 연결선 4"/>
          <p:cNvCxnSpPr>
            <a:stCxn id="8" idx="3"/>
            <a:endCxn id="18" idx="1"/>
          </p:cNvCxnSpPr>
          <p:nvPr/>
        </p:nvCxnSpPr>
        <p:spPr>
          <a:xfrm flipV="1">
            <a:off x="4492477" y="4186565"/>
            <a:ext cx="980294" cy="29551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5472771" y="3131870"/>
            <a:ext cx="3259296" cy="2109390"/>
            <a:chOff x="5842687" y="3224643"/>
            <a:chExt cx="3259296" cy="210939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609" y="3342009"/>
              <a:ext cx="1923374" cy="193636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0940" y="3829987"/>
              <a:ext cx="1349733" cy="1402206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5842687" y="3224643"/>
              <a:ext cx="3031989" cy="2109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74703" y="1341473"/>
            <a:ext cx="4049792" cy="4151493"/>
            <a:chOff x="874703" y="1341473"/>
            <a:chExt cx="4049792" cy="41514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163371" y="2044757"/>
                  <a:ext cx="1761124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3371" y="2044757"/>
                  <a:ext cx="1761124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직사각형 6"/>
            <p:cNvSpPr/>
            <p:nvPr/>
          </p:nvSpPr>
          <p:spPr>
            <a:xfrm>
              <a:off x="2604570" y="3734786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416768" y="3722889"/>
              <a:ext cx="3075709" cy="1518371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81143" y="1444011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High-level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2753732" y="2039294"/>
              <a:ext cx="390698" cy="52110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148880" y="3173100"/>
                  <a:ext cx="1775614" cy="429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880" y="3173100"/>
                  <a:ext cx="1775614" cy="429156"/>
                </a:xfrm>
                <a:prstGeom prst="rect">
                  <a:avLst/>
                </a:prstGeom>
                <a:blipFill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3650" y="2477375"/>
                  <a:ext cx="5881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50" y="2477375"/>
                  <a:ext cx="58817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/>
            <p:cNvCxnSpPr>
              <a:stCxn id="8" idx="2"/>
            </p:cNvCxnSpPr>
            <p:nvPr/>
          </p:nvCxnSpPr>
          <p:spPr>
            <a:xfrm flipH="1">
              <a:off x="2949081" y="5241260"/>
              <a:ext cx="5542" cy="251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876883" y="5492966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1781143" y="2575728"/>
              <a:ext cx="2335876" cy="590203"/>
              <a:chOff x="1781143" y="3167012"/>
              <a:chExt cx="2335876" cy="590203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781143" y="3167012"/>
                <a:ext cx="2335876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913863" y="3279815"/>
                <a:ext cx="2080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/>
                  <a:t>Low-level </a:t>
                </a:r>
                <a:r>
                  <a:rPr lang="en-US" altLang="ko-KR" b="1" dirty="0"/>
                  <a:t>controller</a:t>
                </a:r>
                <a:endParaRPr lang="ko-KR" altLang="en-US" b="1" dirty="0"/>
              </a:p>
            </p:txBody>
          </p:sp>
        </p:grpSp>
        <p:sp>
          <p:nvSpPr>
            <p:cNvPr id="22" name="아래쪽 화살표 21"/>
            <p:cNvSpPr/>
            <p:nvPr/>
          </p:nvSpPr>
          <p:spPr>
            <a:xfrm>
              <a:off x="2748962" y="3171074"/>
              <a:ext cx="390698" cy="52110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9" idx="1"/>
            </p:cNvCxnSpPr>
            <p:nvPr/>
          </p:nvCxnSpPr>
          <p:spPr>
            <a:xfrm>
              <a:off x="874703" y="1735357"/>
              <a:ext cx="906440" cy="37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endCxn id="20" idx="1"/>
            </p:cNvCxnSpPr>
            <p:nvPr/>
          </p:nvCxnSpPr>
          <p:spPr>
            <a:xfrm>
              <a:off x="874703" y="2870830"/>
              <a:ext cx="9064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874703" y="1735359"/>
              <a:ext cx="2181" cy="37576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983650" y="1341473"/>
                  <a:ext cx="5881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50" y="1341473"/>
                  <a:ext cx="58817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그룹 26"/>
            <p:cNvGrpSpPr/>
            <p:nvPr/>
          </p:nvGrpSpPr>
          <p:grpSpPr>
            <a:xfrm>
              <a:off x="1707639" y="4127639"/>
              <a:ext cx="2475114" cy="986652"/>
              <a:chOff x="1707639" y="4413389"/>
              <a:chExt cx="2475114" cy="986652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1707639" y="4809838"/>
                <a:ext cx="2475114" cy="590203"/>
                <a:chOff x="2204919" y="4932989"/>
                <a:chExt cx="2475114" cy="590203"/>
              </a:xfrm>
            </p:grpSpPr>
            <p:sp>
              <p:nvSpPr>
                <p:cNvPr id="38" name="직사각형 37"/>
                <p:cNvSpPr/>
                <p:nvPr/>
              </p:nvSpPr>
              <p:spPr>
                <a:xfrm>
                  <a:off x="2204919" y="4932989"/>
                  <a:ext cx="825038" cy="590203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Position control robot</a:t>
                  </a:r>
                  <a:endParaRPr lang="ko-KR" altLang="en-US" sz="1200" b="1" dirty="0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3029957" y="4932989"/>
                  <a:ext cx="825038" cy="590203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Torque</a:t>
                  </a:r>
                </a:p>
                <a:p>
                  <a:pPr algn="ctr"/>
                  <a:r>
                    <a:rPr lang="en-US" altLang="ko-KR" sz="1200" b="1" dirty="0" smtClean="0"/>
                    <a:t>control robot</a:t>
                  </a:r>
                  <a:endParaRPr lang="ko-KR" altLang="en-US" sz="1200" b="1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직사각형 39"/>
                    <p:cNvSpPr/>
                    <p:nvPr/>
                  </p:nvSpPr>
                  <p:spPr>
                    <a:xfrm>
                      <a:off x="3854995" y="4932989"/>
                      <a:ext cx="825038" cy="590203"/>
                    </a:xfrm>
                    <a:prstGeom prst="rect">
                      <a:avLst/>
                    </a:prstGeom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sz="1200" b="1" dirty="0"/>
                    </a:p>
                    <a:p>
                      <a:pPr algn="ctr"/>
                      <a:r>
                        <a:rPr lang="en-US" altLang="ko-KR" sz="1200" b="1" dirty="0"/>
                        <a:t>control </a:t>
                      </a:r>
                      <a:r>
                        <a:rPr lang="en-US" altLang="ko-KR" sz="1200" b="1" dirty="0" smtClean="0"/>
                        <a:t>robot</a:t>
                      </a:r>
                      <a:endParaRPr lang="ko-KR" altLang="en-US" sz="1200" b="1" dirty="0"/>
                    </a:p>
                  </p:txBody>
                </p:sp>
              </mc:Choice>
              <mc:Fallback xmlns="">
                <p:sp>
                  <p:nvSpPr>
                    <p:cNvPr id="56" name="직사각형 5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54995" y="4932989"/>
                      <a:ext cx="825038" cy="590203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8824"/>
                      </a:stretch>
                    </a:blipFill>
                    <a:ln w="28575"/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9" name="그룹 28"/>
              <p:cNvGrpSpPr/>
              <p:nvPr/>
            </p:nvGrpSpPr>
            <p:grpSpPr>
              <a:xfrm>
                <a:off x="1819113" y="4428659"/>
                <a:ext cx="605806" cy="366889"/>
                <a:chOff x="1819113" y="4428659"/>
                <a:chExt cx="605806" cy="366889"/>
              </a:xfrm>
            </p:grpSpPr>
            <p:sp>
              <p:nvSpPr>
                <p:cNvPr id="36" name="아래쪽 화살표 35"/>
                <p:cNvSpPr/>
                <p:nvPr/>
              </p:nvSpPr>
              <p:spPr>
                <a:xfrm>
                  <a:off x="1819113" y="4428659"/>
                  <a:ext cx="605806" cy="366889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직사각형 36"/>
                    <p:cNvSpPr/>
                    <p:nvPr/>
                  </p:nvSpPr>
                  <p:spPr>
                    <a:xfrm>
                      <a:off x="1908882" y="4428660"/>
                      <a:ext cx="334885" cy="27514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ko-K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1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7" name="직사각형 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8882" y="4428660"/>
                      <a:ext cx="334885" cy="275140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r="-14545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0" name="그룹 29"/>
              <p:cNvGrpSpPr/>
              <p:nvPr/>
            </p:nvGrpSpPr>
            <p:grpSpPr>
              <a:xfrm>
                <a:off x="2643555" y="4413390"/>
                <a:ext cx="605806" cy="378192"/>
                <a:chOff x="1819113" y="4417357"/>
                <a:chExt cx="605806" cy="378192"/>
              </a:xfrm>
            </p:grpSpPr>
            <p:sp>
              <p:nvSpPr>
                <p:cNvPr id="34" name="아래쪽 화살표 33"/>
                <p:cNvSpPr/>
                <p:nvPr/>
              </p:nvSpPr>
              <p:spPr>
                <a:xfrm>
                  <a:off x="1819113" y="4417357"/>
                  <a:ext cx="605806" cy="378192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직사각형 34"/>
                    <p:cNvSpPr/>
                    <p:nvPr/>
                  </p:nvSpPr>
                  <p:spPr>
                    <a:xfrm>
                      <a:off x="1913645" y="4433423"/>
                      <a:ext cx="334885" cy="27514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5" name="직사각형 3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3645" y="4433423"/>
                      <a:ext cx="334885" cy="27514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 r="-12727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그룹 30"/>
              <p:cNvGrpSpPr/>
              <p:nvPr/>
            </p:nvGrpSpPr>
            <p:grpSpPr>
              <a:xfrm>
                <a:off x="3467831" y="4413389"/>
                <a:ext cx="605806" cy="379733"/>
                <a:chOff x="1819113" y="4415815"/>
                <a:chExt cx="605806" cy="379733"/>
              </a:xfrm>
            </p:grpSpPr>
            <p:sp>
              <p:nvSpPr>
                <p:cNvPr id="32" name="아래쪽 화살표 31"/>
                <p:cNvSpPr/>
                <p:nvPr/>
              </p:nvSpPr>
              <p:spPr>
                <a:xfrm>
                  <a:off x="1819113" y="4415815"/>
                  <a:ext cx="605806" cy="379733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3" name="직사각형 32"/>
                    <p:cNvSpPr/>
                    <p:nvPr/>
                  </p:nvSpPr>
                  <p:spPr>
                    <a:xfrm>
                      <a:off x="1913645" y="4457238"/>
                      <a:ext cx="334885" cy="26064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9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>
                <p:sp>
                  <p:nvSpPr>
                    <p:cNvPr id="33" name="직사각형 3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3645" y="4457238"/>
                      <a:ext cx="334885" cy="260649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r="-1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2424919" y="986928"/>
                <a:ext cx="1201162" cy="410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919" y="986928"/>
                <a:ext cx="1201162" cy="410753"/>
              </a:xfrm>
              <a:prstGeom prst="rect">
                <a:avLst/>
              </a:prstGeom>
              <a:blipFill>
                <a:blip r:embed="rId3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07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화살표 연결선 40"/>
          <p:cNvCxnSpPr/>
          <p:nvPr/>
        </p:nvCxnSpPr>
        <p:spPr>
          <a:xfrm>
            <a:off x="4132035" y="2539343"/>
            <a:ext cx="9024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4122826" y="5585579"/>
            <a:ext cx="9024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124527" y="4065996"/>
            <a:ext cx="9024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1. Research Topic</a:t>
            </a:r>
            <a:endParaRPr lang="ko-KR" altLang="en-US" sz="3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874703" y="2245908"/>
            <a:ext cx="3242316" cy="3884055"/>
            <a:chOff x="874703" y="1608912"/>
            <a:chExt cx="3242316" cy="3884055"/>
          </a:xfrm>
        </p:grpSpPr>
        <p:sp>
          <p:nvSpPr>
            <p:cNvPr id="7" name="직사각형 6"/>
            <p:cNvSpPr/>
            <p:nvPr/>
          </p:nvSpPr>
          <p:spPr>
            <a:xfrm>
              <a:off x="2612111" y="4756526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81144" y="4646092"/>
              <a:ext cx="2326332" cy="59040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81143" y="160891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High-level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2753732" y="2204195"/>
              <a:ext cx="390698" cy="918164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>
              <a:stCxn id="8" idx="2"/>
            </p:cNvCxnSpPr>
            <p:nvPr/>
          </p:nvCxnSpPr>
          <p:spPr>
            <a:xfrm flipH="1">
              <a:off x="2949081" y="5241260"/>
              <a:ext cx="5542" cy="251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876883" y="5492966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1781143" y="3127502"/>
              <a:ext cx="2335876" cy="590203"/>
              <a:chOff x="1781143" y="3167012"/>
              <a:chExt cx="2335876" cy="590203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781143" y="3167012"/>
                <a:ext cx="2335876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913863" y="3279815"/>
                <a:ext cx="2080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/>
                  <a:t>Low-level </a:t>
                </a:r>
                <a:r>
                  <a:rPr lang="en-US" altLang="ko-KR" b="1" dirty="0"/>
                  <a:t>controller</a:t>
                </a:r>
                <a:endParaRPr lang="ko-KR" altLang="en-US" b="1" dirty="0"/>
              </a:p>
            </p:txBody>
          </p:sp>
        </p:grpSp>
        <p:sp>
          <p:nvSpPr>
            <p:cNvPr id="22" name="아래쪽 화살표 21"/>
            <p:cNvSpPr/>
            <p:nvPr/>
          </p:nvSpPr>
          <p:spPr>
            <a:xfrm>
              <a:off x="2748962" y="3722848"/>
              <a:ext cx="390698" cy="918476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874703" y="1899052"/>
              <a:ext cx="906440" cy="37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874703" y="3434908"/>
              <a:ext cx="9064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874703" y="1899052"/>
              <a:ext cx="0" cy="35939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모서리가 둥근 직사각형 44"/>
          <p:cNvSpPr/>
          <p:nvPr/>
        </p:nvSpPr>
        <p:spPr>
          <a:xfrm>
            <a:off x="5019471" y="2133211"/>
            <a:ext cx="3171217" cy="8056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Foot </a:t>
            </a:r>
            <a:r>
              <a:rPr lang="en-US" altLang="ko-KR" b="1" dirty="0" smtClean="0">
                <a:solidFill>
                  <a:schemeClr val="tx1"/>
                </a:solidFill>
              </a:rPr>
              <a:t>placement (CP) </a:t>
            </a:r>
            <a:r>
              <a:rPr lang="en-US" altLang="ko-KR" b="1" dirty="0">
                <a:solidFill>
                  <a:schemeClr val="tx1"/>
                </a:solidFill>
              </a:rPr>
              <a:t>based reference generation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034488" y="3663159"/>
            <a:ext cx="3156201" cy="8056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QP based inverse </a:t>
            </a:r>
            <a:r>
              <a:rPr lang="en-US" altLang="ko-KR" b="1" dirty="0" smtClean="0">
                <a:solidFill>
                  <a:schemeClr val="tx1"/>
                </a:solidFill>
              </a:rPr>
              <a:t>dynamics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w</a:t>
            </a:r>
            <a:r>
              <a:rPr lang="en-US" altLang="ko-KR" b="1" dirty="0" smtClean="0">
                <a:solidFill>
                  <a:schemeClr val="tx1"/>
                </a:solidFill>
              </a:rPr>
              <a:t>/ full optimization variables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040628" y="5182742"/>
            <a:ext cx="3150059" cy="8056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Torque control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quadrupedal robot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32816" y="2816517"/>
            <a:ext cx="3418821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Robustness </a:t>
            </a:r>
            <a:r>
              <a:rPr lang="en-US" altLang="ko-KR" dirty="0"/>
              <a:t>against </a:t>
            </a:r>
            <a:r>
              <a:rPr lang="en-US" altLang="ko-KR" dirty="0" smtClean="0"/>
              <a:t>disturbance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32816" y="3224642"/>
            <a:ext cx="2048125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Highly compliant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32816" y="3632767"/>
            <a:ext cx="1933606" cy="408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Energy efficient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739297" y="3300273"/>
            <a:ext cx="173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Full </a:t>
            </a:r>
            <a:r>
              <a:rPr lang="en-US" altLang="ko-KR" b="1" dirty="0" smtClean="0"/>
              <a:t>Body Model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455059" y="1763879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Simplified </a:t>
            </a:r>
            <a:r>
              <a:rPr lang="en-US" altLang="ko-KR" b="1" dirty="0" err="1" smtClean="0"/>
              <a:t>CoM</a:t>
            </a:r>
            <a:r>
              <a:rPr lang="en-US" altLang="ko-KR" b="1" dirty="0" smtClean="0"/>
              <a:t>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48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7 L -1.38889E-6 -0.280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-1.38889E-6 -0.2796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9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5E-6 -0.279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53"/>
            </p:par>
            <p:par>
              <p:cTn id="54"/>
            </p:par>
            <p:par>
              <p:cTn id="55"/>
            </p:par>
            <p:par>
              <p:cTn id="56"/>
            </p:par>
            <p:par>
              <p:cTn id="57"/>
            </p:par>
            <p:par>
              <p:cTn id="58"/>
            </p:par>
          </p:childTnLst>
        </p:cTn>
      </p:par>
    </p:tnLst>
    <p:bldLst>
      <p:bldP spid="45" grpId="0" animBg="1"/>
      <p:bldP spid="47" grpId="0" animBg="1"/>
      <p:bldP spid="48" grpId="0" animBg="1"/>
      <p:bldP spid="4" grpId="0"/>
      <p:bldP spid="4" grpId="1"/>
      <p:bldP spid="5" grpId="0"/>
      <p:bldP spid="5" grpId="1"/>
      <p:bldP spid="6" grpId="0"/>
      <p:bldP spid="6" grpId="1"/>
      <p:bldP spid="11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1. Research Topic</a:t>
            </a:r>
            <a:endParaRPr lang="ko-KR" altLang="en-US" sz="3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874703" y="2245908"/>
            <a:ext cx="3242316" cy="3884055"/>
            <a:chOff x="874703" y="1608912"/>
            <a:chExt cx="3242316" cy="3884055"/>
          </a:xfrm>
        </p:grpSpPr>
        <p:sp>
          <p:nvSpPr>
            <p:cNvPr id="7" name="직사각형 6"/>
            <p:cNvSpPr/>
            <p:nvPr/>
          </p:nvSpPr>
          <p:spPr>
            <a:xfrm>
              <a:off x="2612111" y="4756526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81144" y="4646092"/>
              <a:ext cx="2326332" cy="59040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81143" y="160891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High-level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2753732" y="2204195"/>
              <a:ext cx="390698" cy="918164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>
              <a:stCxn id="8" idx="2"/>
            </p:cNvCxnSpPr>
            <p:nvPr/>
          </p:nvCxnSpPr>
          <p:spPr>
            <a:xfrm flipH="1">
              <a:off x="2949081" y="5241260"/>
              <a:ext cx="5542" cy="251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876883" y="5492966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1781143" y="3127502"/>
              <a:ext cx="2335876" cy="590203"/>
              <a:chOff x="1781143" y="3167012"/>
              <a:chExt cx="2335876" cy="590203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781143" y="3167012"/>
                <a:ext cx="2335876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913863" y="3279815"/>
                <a:ext cx="2080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/>
                  <a:t>Low-level </a:t>
                </a:r>
                <a:r>
                  <a:rPr lang="en-US" altLang="ko-KR" b="1" dirty="0"/>
                  <a:t>controller</a:t>
                </a:r>
                <a:endParaRPr lang="ko-KR" altLang="en-US" b="1" dirty="0"/>
              </a:p>
            </p:txBody>
          </p:sp>
        </p:grpSp>
        <p:sp>
          <p:nvSpPr>
            <p:cNvPr id="22" name="아래쪽 화살표 21"/>
            <p:cNvSpPr/>
            <p:nvPr/>
          </p:nvSpPr>
          <p:spPr>
            <a:xfrm>
              <a:off x="2748962" y="3722848"/>
              <a:ext cx="390698" cy="918476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874703" y="1899052"/>
              <a:ext cx="906440" cy="37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874703" y="3434908"/>
              <a:ext cx="9064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874703" y="1899052"/>
              <a:ext cx="0" cy="35939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563986" y="885472"/>
            <a:ext cx="3418821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Robustness </a:t>
            </a:r>
            <a:r>
              <a:rPr lang="en-US" altLang="ko-KR" dirty="0">
                <a:solidFill>
                  <a:srgbClr val="FF0000"/>
                </a:solidFill>
              </a:rPr>
              <a:t>against </a:t>
            </a:r>
            <a:r>
              <a:rPr lang="en-US" altLang="ko-KR" dirty="0" smtClean="0">
                <a:solidFill>
                  <a:srgbClr val="FF0000"/>
                </a:solidFill>
              </a:rPr>
              <a:t>disturbance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3986" y="1293597"/>
            <a:ext cx="2048125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Highly compliant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563986" y="1701722"/>
            <a:ext cx="1933606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Energy efficient</a:t>
            </a:r>
            <a:endParaRPr lang="ko-KR" altLang="en-US" dirty="0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4132035" y="2539343"/>
            <a:ext cx="9024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4928112" y="1691661"/>
            <a:ext cx="4206849" cy="3795749"/>
            <a:chOff x="5404937" y="439763"/>
            <a:chExt cx="6590408" cy="5946383"/>
          </a:xfrm>
        </p:grpSpPr>
        <p:sp>
          <p:nvSpPr>
            <p:cNvPr id="54" name="직사각형 53"/>
            <p:cNvSpPr/>
            <p:nvPr/>
          </p:nvSpPr>
          <p:spPr>
            <a:xfrm>
              <a:off x="5884525" y="1374784"/>
              <a:ext cx="5892107" cy="41698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ko-KR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8816417" y="742129"/>
                  <a:ext cx="3178928" cy="5785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𝐶𝑜𝑀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𝐶𝑜𝑀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6417" y="742129"/>
                  <a:ext cx="3178928" cy="578592"/>
                </a:xfrm>
                <a:prstGeom prst="rect">
                  <a:avLst/>
                </a:prstGeom>
                <a:blipFill>
                  <a:blip r:embed="rId3"/>
                  <a:stretch>
                    <a:fillRect r="-3904"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직사각형 55"/>
            <p:cNvSpPr/>
            <p:nvPr/>
          </p:nvSpPr>
          <p:spPr>
            <a:xfrm>
              <a:off x="5404937" y="439763"/>
              <a:ext cx="3524488" cy="1012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smtClean="0"/>
                <a:t>(Optimization Based) </a:t>
              </a:r>
              <a:endParaRPr lang="en-US" altLang="ko-KR" b="1" dirty="0" smtClean="0"/>
            </a:p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CP</a:t>
              </a:r>
              <a:r>
                <a:rPr lang="en-US" altLang="ko-KR" b="1" dirty="0" smtClean="0"/>
                <a:t>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  <p:cxnSp>
          <p:nvCxnSpPr>
            <p:cNvPr id="57" name="직선 연결선 56"/>
            <p:cNvCxnSpPr/>
            <p:nvPr/>
          </p:nvCxnSpPr>
          <p:spPr>
            <a:xfrm flipV="1">
              <a:off x="8830578" y="778109"/>
              <a:ext cx="0" cy="113133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6193867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Constraints</a:t>
              </a:r>
              <a:endParaRPr lang="ko-KR" altLang="en-US" b="1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8985249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Desired behaviors</a:t>
              </a:r>
              <a:endParaRPr lang="ko-KR" altLang="en-US" b="1" dirty="0"/>
            </a:p>
          </p:txBody>
        </p:sp>
        <p:cxnSp>
          <p:nvCxnSpPr>
            <p:cNvPr id="60" name="직선 연결선 59"/>
            <p:cNvCxnSpPr>
              <a:stCxn id="58" idx="0"/>
            </p:cNvCxnSpPr>
            <p:nvPr/>
          </p:nvCxnSpPr>
          <p:spPr>
            <a:xfrm flipV="1">
              <a:off x="74448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101880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7444817" y="1909447"/>
              <a:ext cx="27432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V="1">
              <a:off x="7444817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V="1">
              <a:off x="10216034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444817" y="3554974"/>
              <a:ext cx="277121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V="1">
              <a:off x="8830578" y="355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7579475" y="3917582"/>
              <a:ext cx="2501899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QP solver</a:t>
              </a:r>
              <a:endParaRPr lang="ko-KR" altLang="en-US" b="1" dirty="0"/>
            </a:p>
          </p:txBody>
        </p:sp>
        <p:cxnSp>
          <p:nvCxnSpPr>
            <p:cNvPr id="68" name="직선 연결선 67"/>
            <p:cNvCxnSpPr/>
            <p:nvPr/>
          </p:nvCxnSpPr>
          <p:spPr>
            <a:xfrm flipV="1">
              <a:off x="8830578" y="4828338"/>
              <a:ext cx="0" cy="15343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8847552" y="5762853"/>
                  <a:ext cx="2639596" cy="623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552" y="5762853"/>
                  <a:ext cx="2639596" cy="623293"/>
                </a:xfrm>
                <a:prstGeom prst="rect">
                  <a:avLst/>
                </a:prstGeom>
                <a:blipFill>
                  <a:blip r:embed="rId4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7423598" y="1468870"/>
                <a:ext cx="1393523" cy="410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598" y="1468870"/>
                <a:ext cx="1393523" cy="410753"/>
              </a:xfrm>
              <a:prstGeom prst="rect">
                <a:avLst/>
              </a:prstGeom>
              <a:blipFill>
                <a:blip r:embed="rId5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1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화살표 연결선 42"/>
          <p:cNvCxnSpPr/>
          <p:nvPr/>
        </p:nvCxnSpPr>
        <p:spPr>
          <a:xfrm>
            <a:off x="4124527" y="4065996"/>
            <a:ext cx="9024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1. Research Topic</a:t>
            </a:r>
            <a:endParaRPr lang="ko-KR" altLang="en-US" sz="3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874703" y="2245908"/>
            <a:ext cx="3242316" cy="3884055"/>
            <a:chOff x="874703" y="1608912"/>
            <a:chExt cx="3242316" cy="3884055"/>
          </a:xfrm>
        </p:grpSpPr>
        <p:sp>
          <p:nvSpPr>
            <p:cNvPr id="7" name="직사각형 6"/>
            <p:cNvSpPr/>
            <p:nvPr/>
          </p:nvSpPr>
          <p:spPr>
            <a:xfrm>
              <a:off x="2612111" y="4756526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81144" y="4646092"/>
              <a:ext cx="2326332" cy="59040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81143" y="160891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High-level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2753732" y="2204195"/>
              <a:ext cx="390698" cy="918164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>
              <a:stCxn id="8" idx="2"/>
            </p:cNvCxnSpPr>
            <p:nvPr/>
          </p:nvCxnSpPr>
          <p:spPr>
            <a:xfrm flipH="1">
              <a:off x="2949081" y="5241260"/>
              <a:ext cx="5542" cy="251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876883" y="5492966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1781143" y="3127502"/>
              <a:ext cx="2335876" cy="590203"/>
              <a:chOff x="1781143" y="3167012"/>
              <a:chExt cx="2335876" cy="590203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781143" y="3167012"/>
                <a:ext cx="2335876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913863" y="3279815"/>
                <a:ext cx="2080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/>
                  <a:t>Low-level </a:t>
                </a:r>
                <a:r>
                  <a:rPr lang="en-US" altLang="ko-KR" b="1" dirty="0"/>
                  <a:t>controller</a:t>
                </a:r>
                <a:endParaRPr lang="ko-KR" altLang="en-US" b="1" dirty="0"/>
              </a:p>
            </p:txBody>
          </p:sp>
        </p:grpSp>
        <p:sp>
          <p:nvSpPr>
            <p:cNvPr id="22" name="아래쪽 화살표 21"/>
            <p:cNvSpPr/>
            <p:nvPr/>
          </p:nvSpPr>
          <p:spPr>
            <a:xfrm>
              <a:off x="2748962" y="3722848"/>
              <a:ext cx="390698" cy="918476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874703" y="1899052"/>
              <a:ext cx="906440" cy="37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874703" y="3434908"/>
              <a:ext cx="9064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874703" y="1899052"/>
              <a:ext cx="0" cy="35939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563986" y="885472"/>
            <a:ext cx="3418821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Robustness </a:t>
            </a:r>
            <a:r>
              <a:rPr lang="en-US" altLang="ko-KR" dirty="0"/>
              <a:t>against </a:t>
            </a:r>
            <a:r>
              <a:rPr lang="en-US" altLang="ko-KR" dirty="0" smtClean="0"/>
              <a:t>disturbance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63986" y="1293597"/>
            <a:ext cx="2048125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Highly compliant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3986" y="1701722"/>
            <a:ext cx="1933606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Energy efficient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000246" y="2245908"/>
            <a:ext cx="3995104" cy="3780783"/>
            <a:chOff x="5517941" y="439763"/>
            <a:chExt cx="6258691" cy="5922937"/>
          </a:xfrm>
        </p:grpSpPr>
        <p:sp>
          <p:nvSpPr>
            <p:cNvPr id="44" name="직사각형 43"/>
            <p:cNvSpPr/>
            <p:nvPr/>
          </p:nvSpPr>
          <p:spPr>
            <a:xfrm>
              <a:off x="5884525" y="1374784"/>
              <a:ext cx="5892107" cy="41698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ko-KR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8830578" y="816385"/>
                  <a:ext cx="2656570" cy="6349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578" y="816385"/>
                  <a:ext cx="2656570" cy="634951"/>
                </a:xfrm>
                <a:prstGeom prst="rect">
                  <a:avLst/>
                </a:prstGeom>
                <a:blipFill>
                  <a:blip r:embed="rId3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직사각형 46"/>
            <p:cNvSpPr/>
            <p:nvPr/>
          </p:nvSpPr>
          <p:spPr>
            <a:xfrm>
              <a:off x="5517941" y="439763"/>
              <a:ext cx="3298476" cy="1012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/>
                <a:t>Optimization Based </a:t>
              </a:r>
              <a:endParaRPr lang="en-US" altLang="ko-KR" b="1" dirty="0" smtClean="0"/>
            </a:p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ID</a:t>
              </a:r>
              <a:r>
                <a:rPr lang="en-US" altLang="ko-KR" b="1" dirty="0" smtClean="0"/>
                <a:t>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8830578" y="778109"/>
              <a:ext cx="0" cy="113133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6193867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Constraints</a:t>
              </a:r>
              <a:endParaRPr lang="ko-KR" altLang="en-US" b="1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985249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Desired behaviors</a:t>
              </a:r>
              <a:endParaRPr lang="ko-KR" altLang="en-US" b="1" dirty="0"/>
            </a:p>
          </p:txBody>
        </p:sp>
        <p:cxnSp>
          <p:nvCxnSpPr>
            <p:cNvPr id="54" name="직선 연결선 53"/>
            <p:cNvCxnSpPr>
              <a:stCxn id="52" idx="0"/>
            </p:cNvCxnSpPr>
            <p:nvPr/>
          </p:nvCxnSpPr>
          <p:spPr>
            <a:xfrm flipV="1">
              <a:off x="74448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V="1">
              <a:off x="101880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7444817" y="1909447"/>
              <a:ext cx="27432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7444817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V="1">
              <a:off x="10216034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7444817" y="3554974"/>
              <a:ext cx="277121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V="1">
              <a:off x="8830578" y="355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/>
            <p:cNvSpPr/>
            <p:nvPr/>
          </p:nvSpPr>
          <p:spPr>
            <a:xfrm>
              <a:off x="7579475" y="3917582"/>
              <a:ext cx="2501899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QP solver</a:t>
              </a:r>
              <a:endParaRPr lang="ko-KR" altLang="en-US" b="1" dirty="0"/>
            </a:p>
          </p:txBody>
        </p:sp>
        <p:cxnSp>
          <p:nvCxnSpPr>
            <p:cNvPr id="62" name="직선 연결선 61"/>
            <p:cNvCxnSpPr/>
            <p:nvPr/>
          </p:nvCxnSpPr>
          <p:spPr>
            <a:xfrm flipV="1">
              <a:off x="8830578" y="4828338"/>
              <a:ext cx="0" cy="15343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8847551" y="5762853"/>
                  <a:ext cx="1691618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1" name="TextBox 2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551" y="5762853"/>
                  <a:ext cx="1691618" cy="397866"/>
                </a:xfrm>
                <a:prstGeom prst="rect">
                  <a:avLst/>
                </a:prstGeom>
                <a:blipFill>
                  <a:blip r:embed="rId12"/>
                  <a:stretch>
                    <a:fillRect r="-49718" b="-5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315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</a:t>
            </a:r>
            <a:r>
              <a:rPr lang="en-US" altLang="ko-KR" sz="3000" dirty="0" smtClean="0"/>
              <a:t>. Literature Review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171449" y="1139775"/>
            <a:ext cx="8814610" cy="504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 smtClean="0"/>
              <a:t>Aghili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F (2005) A unified approach for inverse and direct dynamics of constrained multibody systems based on linear projection operator: Applications to control and simulation. IEEE Transactions on Robotics 21(5): 834–849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/>
              <a:t>Bouyarmane</a:t>
            </a:r>
            <a:r>
              <a:rPr lang="en-US" altLang="ko-KR" sz="1200" dirty="0"/>
              <a:t>, K., </a:t>
            </a:r>
            <a:r>
              <a:rPr lang="en-US" altLang="ko-KR" sz="1200" dirty="0" err="1"/>
              <a:t>Vaillant</a:t>
            </a:r>
            <a:r>
              <a:rPr lang="en-US" altLang="ko-KR" sz="1200" dirty="0"/>
              <a:t>, J., Keith, F., &amp; </a:t>
            </a:r>
            <a:r>
              <a:rPr lang="en-US" altLang="ko-KR" sz="1200" dirty="0" err="1"/>
              <a:t>Kheddar</a:t>
            </a:r>
            <a:r>
              <a:rPr lang="en-US" altLang="ko-KR" sz="1200" dirty="0"/>
              <a:t>, A. (2012). Exploring humanoid robots locomotion capabilities in virtual disaster response scenarios. In 12th IEEE-RAS International Conference on Humanoid Robots (Humanoids) (pp. 337–342), Osaka, Japan.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/>
              <a:t>De Lasa, M., </a:t>
            </a:r>
            <a:r>
              <a:rPr lang="en-US" altLang="ko-KR" sz="1200" dirty="0" err="1"/>
              <a:t>Mordatch</a:t>
            </a:r>
            <a:r>
              <a:rPr lang="en-US" altLang="ko-KR" sz="1200" dirty="0"/>
              <a:t>, I., &amp; </a:t>
            </a:r>
            <a:r>
              <a:rPr lang="en-US" altLang="ko-KR" sz="1200" dirty="0" err="1"/>
              <a:t>Hertzmann</a:t>
            </a:r>
            <a:r>
              <a:rPr lang="en-US" altLang="ko-KR" sz="1200" dirty="0"/>
              <a:t>, A. (2010). </a:t>
            </a:r>
            <a:r>
              <a:rPr lang="en-US" altLang="ko-KR" sz="1200" dirty="0" err="1"/>
              <a:t>Featurebased</a:t>
            </a:r>
            <a:r>
              <a:rPr lang="en-US" altLang="ko-KR" sz="1200" dirty="0"/>
              <a:t> locomotion controllers. ACM Transactions on Graphics, 29(4), 131:1–131:10.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/>
              <a:t>Khatib</a:t>
            </a:r>
            <a:r>
              <a:rPr lang="en-US" altLang="ko-KR" sz="1200" dirty="0"/>
              <a:t> O (1987) A unified approach for motion and force control of robot manipulators: The operational space formulation. </a:t>
            </a:r>
            <a:r>
              <a:rPr lang="en-US" altLang="ko-KR" sz="1200" i="1" dirty="0"/>
              <a:t>IEEE Journal of Robotics and Automation </a:t>
            </a:r>
            <a:r>
              <a:rPr lang="en-US" altLang="ko-KR" sz="1200" dirty="0"/>
              <a:t>3(1): 43–53.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/>
              <a:t>Herzog, A., </a:t>
            </a:r>
            <a:r>
              <a:rPr lang="en-US" altLang="ko-KR" sz="1200" dirty="0" err="1"/>
              <a:t>Righetti</a:t>
            </a:r>
            <a:r>
              <a:rPr lang="en-US" altLang="ko-KR" sz="1200" dirty="0"/>
              <a:t>, L., Grimminger, F., Pastor, P., &amp; </a:t>
            </a:r>
            <a:r>
              <a:rPr lang="en-US" altLang="ko-KR" sz="1200" dirty="0" err="1"/>
              <a:t>Schaal</a:t>
            </a:r>
            <a:r>
              <a:rPr lang="en-US" altLang="ko-KR" sz="1200" dirty="0"/>
              <a:t>, S. (2014). Balancing experiments on a torque-controlled humanoid with hierarchical inverse dynamics. In IEEE/RSJ International Conference on Intelligent Robots and Systems (IROS), Chicago.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/>
              <a:t>Hutter</a:t>
            </a:r>
            <a:r>
              <a:rPr lang="en-US" altLang="ko-KR" sz="1200" dirty="0"/>
              <a:t>, M., </a:t>
            </a:r>
            <a:r>
              <a:rPr lang="en-US" altLang="ko-KR" sz="1200" dirty="0" err="1"/>
              <a:t>Sommer</a:t>
            </a:r>
            <a:r>
              <a:rPr lang="en-US" altLang="ko-KR" sz="1200" dirty="0"/>
              <a:t>, H., </a:t>
            </a:r>
            <a:r>
              <a:rPr lang="en-US" altLang="ko-KR" sz="1200" dirty="0" err="1"/>
              <a:t>Gehring</a:t>
            </a:r>
            <a:r>
              <a:rPr lang="en-US" altLang="ko-KR" sz="1200" dirty="0"/>
              <a:t>, C., </a:t>
            </a:r>
            <a:r>
              <a:rPr lang="en-US" altLang="ko-KR" sz="1200" dirty="0" err="1"/>
              <a:t>Hoepflinger</a:t>
            </a:r>
            <a:r>
              <a:rPr lang="en-US" altLang="ko-KR" sz="1200" dirty="0"/>
              <a:t>, M., </a:t>
            </a:r>
            <a:r>
              <a:rPr lang="en-US" altLang="ko-KR" sz="1200" dirty="0" err="1"/>
              <a:t>Bloesch</a:t>
            </a:r>
            <a:r>
              <a:rPr lang="en-US" altLang="ko-KR" sz="1200" dirty="0"/>
              <a:t>, M., &amp; </a:t>
            </a:r>
            <a:r>
              <a:rPr lang="en-US" altLang="ko-KR" sz="1200" dirty="0" err="1"/>
              <a:t>Siegwart</a:t>
            </a:r>
            <a:r>
              <a:rPr lang="en-US" altLang="ko-KR" sz="1200" dirty="0"/>
              <a:t>, R. (2014). Quadrupedal locomotion using hierarchical operational space control. The International Journal of Robotics Research, 33(8), 1047–1062.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/>
              <a:t>Feng, S., Whitman, E., </a:t>
            </a:r>
            <a:r>
              <a:rPr lang="en-US" altLang="ko-KR" sz="1200" dirty="0" err="1"/>
              <a:t>Xinjilefu</a:t>
            </a:r>
            <a:r>
              <a:rPr lang="en-US" altLang="ko-KR" sz="1200" dirty="0"/>
              <a:t>, X., &amp; </a:t>
            </a:r>
            <a:r>
              <a:rPr lang="en-US" altLang="ko-KR" sz="1200" dirty="0" err="1"/>
              <a:t>Atkeson</a:t>
            </a:r>
            <a:r>
              <a:rPr lang="en-US" altLang="ko-KR" sz="1200" dirty="0"/>
              <a:t>, C. G. (2015). Optimization‐based full body control for the DARPA Robotics Challenge. Journal of Field Robotics, 32(2), 293-312.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/>
              <a:t>Mistry M, </a:t>
            </a:r>
            <a:r>
              <a:rPr lang="en-US" altLang="ko-KR" sz="1200" dirty="0" err="1"/>
              <a:t>Buchli</a:t>
            </a:r>
            <a:r>
              <a:rPr lang="en-US" altLang="ko-KR" sz="1200" dirty="0"/>
              <a:t> J and </a:t>
            </a:r>
            <a:r>
              <a:rPr lang="en-US" altLang="ko-KR" sz="1200" dirty="0" err="1"/>
              <a:t>Schaal</a:t>
            </a:r>
            <a:r>
              <a:rPr lang="en-US" altLang="ko-KR" sz="1200" dirty="0"/>
              <a:t> S (2010) Inverse dynamics control of floating base systems using orthogonal decomposition. In: Proceedings of International conference on robotics and automation (ICRA), Anchorage, AK, 3–8 May 2010, pp. 3406–3412.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/>
              <a:t>Sentis</a:t>
            </a:r>
            <a:r>
              <a:rPr lang="en-US" altLang="ko-KR" sz="1200" dirty="0"/>
              <a:t> L (2007) Synthesis and control of whole-body behaviors in humanoid systems. PhD Thesis, Stanford University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/>
              <a:t>Raibert</a:t>
            </a:r>
            <a:r>
              <a:rPr lang="en-US" altLang="ko-KR" sz="1200" dirty="0"/>
              <a:t>, M. H. (1986). Legged robots that balance. MIT press</a:t>
            </a:r>
            <a:r>
              <a:rPr lang="en-US" altLang="ko-KR" sz="12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200" dirty="0" err="1"/>
              <a:t>Vukobratović</a:t>
            </a:r>
            <a:r>
              <a:rPr lang="en-US" altLang="ko-KR" sz="1200" dirty="0"/>
              <a:t>, M., &amp; </a:t>
            </a:r>
            <a:r>
              <a:rPr lang="en-US" altLang="ko-KR" sz="1200" dirty="0" err="1"/>
              <a:t>Borovac</a:t>
            </a:r>
            <a:r>
              <a:rPr lang="en-US" altLang="ko-KR" sz="1200" dirty="0"/>
              <a:t>, B. (2004). Zero-moment point—thirty five years of its life. International journal of humanoid robotics, 1(01), 157-173</a:t>
            </a:r>
            <a:r>
              <a:rPr lang="en-US" altLang="ko-KR" sz="12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200" dirty="0"/>
              <a:t>Pratt, J., </a:t>
            </a:r>
            <a:r>
              <a:rPr lang="en-US" altLang="ko-KR" sz="1200" dirty="0" err="1"/>
              <a:t>Carff</a:t>
            </a:r>
            <a:r>
              <a:rPr lang="en-US" altLang="ko-KR" sz="1200" dirty="0"/>
              <a:t>, J., </a:t>
            </a:r>
            <a:r>
              <a:rPr lang="en-US" altLang="ko-KR" sz="1200" dirty="0" err="1"/>
              <a:t>Drakunov</a:t>
            </a:r>
            <a:r>
              <a:rPr lang="en-US" altLang="ko-KR" sz="1200" dirty="0"/>
              <a:t>, S., &amp; </a:t>
            </a:r>
            <a:r>
              <a:rPr lang="en-US" altLang="ko-KR" sz="1200" dirty="0" err="1"/>
              <a:t>Goswami</a:t>
            </a:r>
            <a:r>
              <a:rPr lang="en-US" altLang="ko-KR" sz="1200" dirty="0"/>
              <a:t>, A. (2006, December). Capture point: A step toward humanoid push recovery. In Humanoid Robots, 2006 6th IEEE-RAS International Conference on (pp. 200-207). IEEE</a:t>
            </a:r>
            <a:r>
              <a:rPr lang="en-US" altLang="ko-KR" sz="12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200" dirty="0" err="1"/>
              <a:t>Rebula</a:t>
            </a:r>
            <a:r>
              <a:rPr lang="en-US" altLang="ko-KR" sz="1200" dirty="0"/>
              <a:t>, J., </a:t>
            </a:r>
            <a:r>
              <a:rPr lang="en-US" altLang="ko-KR" sz="1200" dirty="0" err="1"/>
              <a:t>Canas</a:t>
            </a:r>
            <a:r>
              <a:rPr lang="en-US" altLang="ko-KR" sz="1200" dirty="0"/>
              <a:t>, F., Pratt, J., &amp; </a:t>
            </a:r>
            <a:r>
              <a:rPr lang="en-US" altLang="ko-KR" sz="1200" dirty="0" err="1"/>
              <a:t>Goswami</a:t>
            </a:r>
            <a:r>
              <a:rPr lang="en-US" altLang="ko-KR" sz="1200" dirty="0"/>
              <a:t>, A. (2007, November). Learning capture points for humanoid push recovery. In Humanoid Robots, 2007 7th IEEE-RAS International Conference on (pp. 65-72). IEEE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8480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3. Research </a:t>
            </a:r>
            <a:r>
              <a:rPr lang="en-US" altLang="ko-KR" sz="3000" dirty="0" smtClean="0"/>
              <a:t>Plan – Time Table</a:t>
            </a:r>
            <a:endParaRPr lang="ko-KR" altLang="en-US" sz="3000" dirty="0"/>
          </a:p>
        </p:txBody>
      </p:sp>
      <p:sp>
        <p:nvSpPr>
          <p:cNvPr id="16" name="직사각형 15"/>
          <p:cNvSpPr/>
          <p:nvPr/>
        </p:nvSpPr>
        <p:spPr>
          <a:xfrm>
            <a:off x="563986" y="885472"/>
            <a:ext cx="3212482" cy="408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Baseline (Comparison Target)</a:t>
            </a:r>
            <a:endParaRPr lang="en-US" altLang="ko-KR" dirty="0"/>
          </a:p>
        </p:txBody>
      </p:sp>
      <p:pic>
        <p:nvPicPr>
          <p:cNvPr id="6" name="Spo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8117" y="2645410"/>
            <a:ext cx="2601862" cy="1462405"/>
          </a:xfrm>
          <a:prstGeom prst="rect">
            <a:avLst/>
          </a:prstGeom>
        </p:spPr>
      </p:pic>
      <p:pic>
        <p:nvPicPr>
          <p:cNvPr id="8" name="Spot_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26093" y="2639741"/>
            <a:ext cx="2611949" cy="1468074"/>
          </a:xfrm>
          <a:prstGeom prst="rect">
            <a:avLst/>
          </a:prstGeom>
        </p:spPr>
      </p:pic>
      <p:pic>
        <p:nvPicPr>
          <p:cNvPr id="9" name="Spot_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60733" y="2639741"/>
            <a:ext cx="2597467" cy="145993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86272" y="4107815"/>
            <a:ext cx="1545551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dirty="0" smtClean="0"/>
              <a:t>Push Recovery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3026093" y="4107815"/>
            <a:ext cx="2623219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dirty="0" smtClean="0"/>
              <a:t>Walking on Sloped Terrain</a:t>
            </a: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6075034" y="4107815"/>
            <a:ext cx="2168863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dirty="0" smtClean="0"/>
              <a:t>Dynamic Locomotion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006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3. Research </a:t>
            </a:r>
            <a:r>
              <a:rPr lang="en-US" altLang="ko-KR" sz="3000" dirty="0" smtClean="0"/>
              <a:t>Plan – Time Table</a:t>
            </a:r>
            <a:endParaRPr lang="ko-KR" altLang="en-US" sz="3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83069" y="2028757"/>
            <a:ext cx="8708012" cy="2709046"/>
            <a:chOff x="183069" y="2043997"/>
            <a:chExt cx="8708012" cy="27090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919" y="2043997"/>
              <a:ext cx="8638162" cy="2709046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81939" y="2615831"/>
              <a:ext cx="1563053" cy="165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1939" y="2419153"/>
              <a:ext cx="1563053" cy="165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81939" y="2809857"/>
              <a:ext cx="1563053" cy="165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0498" y="2379092"/>
              <a:ext cx="28613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Learn how to use QP, RBDL (standard solver)</a:t>
              </a:r>
              <a:endParaRPr lang="ko-KR" altLang="en-US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4148" y="2582686"/>
              <a:ext cx="28613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Coding and debugging high, low-level controller   </a:t>
              </a:r>
              <a:endParaRPr lang="ko-KR" alt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3069" y="2775698"/>
              <a:ext cx="28613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Coding and debugging high, low-level controller   </a:t>
              </a:r>
              <a:endParaRPr lang="ko-KR" altLang="en-US" sz="10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63986" y="885472"/>
            <a:ext cx="2980688" cy="72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승우</a:t>
            </a:r>
            <a:r>
              <a:rPr lang="en-US" altLang="ko-KR" dirty="0" smtClean="0"/>
              <a:t>: Low-level Controller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종훈</a:t>
            </a:r>
            <a:r>
              <a:rPr lang="en-US" altLang="ko-KR" dirty="0" smtClean="0"/>
              <a:t>: High-level Controller</a:t>
            </a:r>
          </a:p>
        </p:txBody>
      </p:sp>
    </p:spTree>
    <p:extLst>
      <p:ext uri="{BB962C8B-B14F-4D97-AF65-F5344CB8AC3E}">
        <p14:creationId xmlns:p14="http://schemas.microsoft.com/office/powerpoint/2010/main" val="179996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11803</TotalTime>
  <Words>887</Words>
  <Application>Microsoft Office PowerPoint</Application>
  <PresentationFormat>화면 슬라이드 쇼(4:3)</PresentationFormat>
  <Paragraphs>154</Paragraphs>
  <Slides>12</Slides>
  <Notes>11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HY헤드라인M</vt:lpstr>
      <vt:lpstr>맑은 고딕</vt:lpstr>
      <vt:lpstr>Arial</vt:lpstr>
      <vt:lpstr>Calibri</vt:lpstr>
      <vt:lpstr>Calibri Light</vt:lpstr>
      <vt:lpstr>Cambria Math</vt:lpstr>
      <vt:lpstr>Centaur</vt:lpstr>
      <vt:lpstr>Times New Roman</vt:lpstr>
      <vt:lpstr>Office 테마</vt:lpstr>
      <vt:lpstr>A Reactive Online Optimization Based Whole Body Control for Quadruped Locomotion Over Challenging Terrain</vt:lpstr>
      <vt:lpstr>Table of Contents</vt:lpstr>
      <vt:lpstr>1. Research Topic</vt:lpstr>
      <vt:lpstr>1. Research Topic</vt:lpstr>
      <vt:lpstr>1. Research Topic</vt:lpstr>
      <vt:lpstr>1. Research Topic</vt:lpstr>
      <vt:lpstr>2. Literature Review</vt:lpstr>
      <vt:lpstr>3. Research Plan – Time Table</vt:lpstr>
      <vt:lpstr>3. Research Plan – Time Table</vt:lpstr>
      <vt:lpstr>4. Expected Contribution</vt:lpstr>
      <vt:lpstr>5. Future Work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 Algorithms for Compliant Control of Stiff and Soft Robot Joints</dc:title>
  <dc:creator>Dong Hyun Kim</dc:creator>
  <cp:lastModifiedBy>Seungwoo Hong</cp:lastModifiedBy>
  <cp:revision>384</cp:revision>
  <dcterms:created xsi:type="dcterms:W3CDTF">2016-12-02T06:38:51Z</dcterms:created>
  <dcterms:modified xsi:type="dcterms:W3CDTF">2018-09-19T03:44:46Z</dcterms:modified>
</cp:coreProperties>
</file>